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419" r:id="rId5"/>
    <p:sldId id="420" r:id="rId6"/>
    <p:sldId id="409" r:id="rId7"/>
    <p:sldId id="410" r:id="rId8"/>
    <p:sldId id="411" r:id="rId9"/>
    <p:sldId id="423" r:id="rId10"/>
    <p:sldId id="529" r:id="rId11"/>
    <p:sldId id="530" r:id="rId12"/>
    <p:sldId id="421" r:id="rId13"/>
    <p:sldId id="422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Fair Prosper" pitchFamily="2" charset="0"/>
      <p:regular r:id="rId23"/>
    </p:embeddedFont>
    <p:embeddedFont>
      <p:font typeface="Poppins" pitchFamily="2" charset="77"/>
      <p:regular r:id="rId24"/>
      <p:bold r:id="rId25"/>
      <p:italic r:id="rId26"/>
      <p:boldItalic r:id="rId27"/>
    </p:embeddedFont>
    <p:embeddedFont>
      <p:font typeface="Quicksand" pitchFamily="2" charset="77"/>
      <p:regular r:id="rId28"/>
      <p:bold r:id="rId2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FF"/>
    <a:srgbClr val="FE766E"/>
    <a:srgbClr val="4F5CD8"/>
    <a:srgbClr val="0B0336"/>
    <a:srgbClr val="E6E4E4"/>
    <a:srgbClr val="9CC550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740BF0-3D42-E04D-9544-72FA64D324E1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48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711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F940C-091F-B448-B707-45367F00ED9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11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76CF22C4-46C0-75E7-4CB3-9FC1E4C8C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4.tif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tiff"/><Relationship Id="rId4" Type="http://schemas.openxmlformats.org/officeDocument/2006/relationships/image" Target="../media/image5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jpeg"/><Relationship Id="rId5" Type="http://schemas.openxmlformats.org/officeDocument/2006/relationships/image" Target="../media/image54.tif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8.png"/><Relationship Id="rId4" Type="http://schemas.openxmlformats.org/officeDocument/2006/relationships/image" Target="../media/image5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54180">
            <a:off x="2431615" y="4957923"/>
            <a:ext cx="495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MAISON &amp; DECORATION</a:t>
            </a:r>
          </a:p>
        </p:txBody>
      </p:sp>
    </p:spTree>
    <p:extLst>
      <p:ext uri="{BB962C8B-B14F-4D97-AF65-F5344CB8AC3E}">
        <p14:creationId xmlns:p14="http://schemas.microsoft.com/office/powerpoint/2010/main" val="14937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Pavé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Bannière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Ciblages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CSP 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Propriétaires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Visiteurs magasins déco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Pilotage site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centric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32 560 clics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2DFFD24-2C97-4796-9244-B6C1A24CEB85}"/>
              </a:ext>
            </a:extLst>
          </p:cNvPr>
          <p:cNvSpPr txBox="1"/>
          <p:nvPr/>
        </p:nvSpPr>
        <p:spPr>
          <a:xfrm>
            <a:off x="9321775" y="1783150"/>
            <a:ext cx="281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 de clics réalisé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D167637-B4DA-4633-A70E-E88786D73357}"/>
              </a:ext>
            </a:extLst>
          </p:cNvPr>
          <p:cNvSpPr txBox="1"/>
          <p:nvPr/>
        </p:nvSpPr>
        <p:spPr>
          <a:xfrm>
            <a:off x="9640000" y="2186446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32 817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Quicksand" pitchFamily="2" charset="0"/>
              <a:ea typeface="+mn-ea"/>
              <a:cs typeface="Poppins Black" pitchFamily="2" charset="77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C92CCE-8806-4C0A-B0B8-196995004327}"/>
              </a:ext>
            </a:extLst>
          </p:cNvPr>
          <p:cNvSpPr txBox="1"/>
          <p:nvPr/>
        </p:nvSpPr>
        <p:spPr>
          <a:xfrm>
            <a:off x="9404383" y="3147592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session 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3D56F2-867E-4B2F-B31C-43CD51B58B55}"/>
              </a:ext>
            </a:extLst>
          </p:cNvPr>
          <p:cNvSpPr txBox="1"/>
          <p:nvPr/>
        </p:nvSpPr>
        <p:spPr>
          <a:xfrm>
            <a:off x="9935384" y="3466009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11,19%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6FDBF91-C2AC-47F1-A965-8558D5251559}"/>
              </a:ext>
            </a:extLst>
          </p:cNvPr>
          <p:cNvSpPr txBox="1"/>
          <p:nvPr/>
        </p:nvSpPr>
        <p:spPr>
          <a:xfrm>
            <a:off x="9683298" y="4255336"/>
            <a:ext cx="209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rebond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8164263-CD56-4614-AC33-908B95F61041}"/>
              </a:ext>
            </a:extLst>
          </p:cNvPr>
          <p:cNvSpPr txBox="1"/>
          <p:nvPr/>
        </p:nvSpPr>
        <p:spPr>
          <a:xfrm>
            <a:off x="9935384" y="4609162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E766E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65,8%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Trafic sur site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4621599-EF41-AC42-897F-E59348ECF0A8}"/>
              </a:ext>
            </a:extLst>
          </p:cNvPr>
          <p:cNvSpPr txBox="1"/>
          <p:nvPr/>
        </p:nvSpPr>
        <p:spPr>
          <a:xfrm>
            <a:off x="9474439" y="5298904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Temps passé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65033B9-1AC7-7548-B9DA-3229238A1741}"/>
              </a:ext>
            </a:extLst>
          </p:cNvPr>
          <p:cNvSpPr txBox="1"/>
          <p:nvPr/>
        </p:nvSpPr>
        <p:spPr>
          <a:xfrm>
            <a:off x="9931632" y="5619381"/>
            <a:ext cx="159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D3349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+1,1 min.</a:t>
            </a:r>
          </a:p>
        </p:txBody>
      </p:sp>
      <p:pic>
        <p:nvPicPr>
          <p:cNvPr id="2" name="8edq-i1b88tCbRfUY097m" descr="8edq-i1b88tCbRfUY097m">
            <a:hlinkClick r:id="" action="ppaction://media"/>
            <a:extLst>
              <a:ext uri="{FF2B5EF4-FFF2-40B4-BE49-F238E27FC236}">
                <a16:creationId xmlns:a16="http://schemas.microsoft.com/office/drawing/2014/main" id="{07434C07-5820-4D41-929A-A0A26CB6B6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4073" y="1851826"/>
            <a:ext cx="2039646" cy="3711206"/>
          </a:xfrm>
          <a:prstGeom prst="round2SameRect">
            <a:avLst>
              <a:gd name="adj1" fmla="val 0"/>
              <a:gd name="adj2" fmla="val 10307"/>
            </a:avLst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74EE474-89DA-4448-8BD3-5784331A5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3438" y="6285829"/>
            <a:ext cx="1195063" cy="2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3765975-FF35-C244-B842-86FB244B01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577" y="5771522"/>
            <a:ext cx="345080" cy="39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4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3B6FC1-99A5-AF44-AF89-37310E79E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91" y="2769243"/>
            <a:ext cx="5072618" cy="13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0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3">
            <a:extLst>
              <a:ext uri="{FF2B5EF4-FFF2-40B4-BE49-F238E27FC236}">
                <a16:creationId xmlns:a16="http://schemas.microsoft.com/office/drawing/2014/main" id="{963A690D-89F1-3147-9B82-6F4121E49280}"/>
              </a:ext>
            </a:extLst>
          </p:cNvPr>
          <p:cNvSpPr/>
          <p:nvPr/>
        </p:nvSpPr>
        <p:spPr>
          <a:xfrm>
            <a:off x="3459516" y="1349232"/>
            <a:ext cx="2514096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AD69AB9-7C9D-7F46-AC28-A193180ACD06}"/>
              </a:ext>
            </a:extLst>
          </p:cNvPr>
          <p:cNvSpPr/>
          <p:nvPr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50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B1C9C18-096B-884F-9CD5-039979788EFF}"/>
              </a:ext>
            </a:extLst>
          </p:cNvPr>
          <p:cNvSpPr/>
          <p:nvPr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241A39-6D0D-204A-9AF6-79644DBC8125}"/>
              </a:ext>
            </a:extLst>
          </p:cNvPr>
          <p:cNvSpPr txBox="1"/>
          <p:nvPr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103121-F9A4-2948-985D-B216E34BD232}"/>
              </a:ext>
            </a:extLst>
          </p:cNvPr>
          <p:cNvSpPr txBox="1"/>
          <p:nvPr/>
        </p:nvSpPr>
        <p:spPr>
          <a:xfrm>
            <a:off x="9622595" y="1821555"/>
            <a:ext cx="227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115C19-4DE9-8647-9963-D5CFB89706FE}"/>
              </a:ext>
            </a:extLst>
          </p:cNvPr>
          <p:cNvSpPr txBox="1"/>
          <p:nvPr/>
        </p:nvSpPr>
        <p:spPr>
          <a:xfrm>
            <a:off x="9889020" y="2123356"/>
            <a:ext cx="174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45 030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9F2669-3A13-EE41-98A4-78000DAEB47E}"/>
              </a:ext>
            </a:extLst>
          </p:cNvPr>
          <p:cNvSpPr txBox="1"/>
          <p:nvPr/>
        </p:nvSpPr>
        <p:spPr>
          <a:xfrm>
            <a:off x="9503179" y="2856042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17A6B9-9CB4-DC49-93BB-9FBEE2240CCE}"/>
              </a:ext>
            </a:extLst>
          </p:cNvPr>
          <p:cNvSpPr txBox="1"/>
          <p:nvPr/>
        </p:nvSpPr>
        <p:spPr>
          <a:xfrm>
            <a:off x="10066001" y="3158353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D3349"/>
                </a:solidFill>
                <a:latin typeface="Quicksand" pitchFamily="2" charset="0"/>
                <a:cs typeface="Poppins Black" pitchFamily="2" charset="77"/>
              </a:rPr>
              <a:t>1,05 %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6CEFA4-E1F1-AC40-9E9F-B34188928542}"/>
              </a:ext>
            </a:extLst>
          </p:cNvPr>
          <p:cNvSpPr txBox="1"/>
          <p:nvPr/>
        </p:nvSpPr>
        <p:spPr>
          <a:xfrm>
            <a:off x="791278" y="2956794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45 000 clics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19933E-A71C-1047-AC3A-89D2B9C43B9C}"/>
              </a:ext>
            </a:extLst>
          </p:cNvPr>
          <p:cNvSpPr txBox="1"/>
          <p:nvPr/>
        </p:nvSpPr>
        <p:spPr>
          <a:xfrm>
            <a:off x="6434394" y="2879861"/>
            <a:ext cx="258901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Interstitiel, Interstitiel Cube Parallaxe, Bannière, Pavé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908B1B-B7A1-B24B-98BC-56D5EC8FFB05}"/>
              </a:ext>
            </a:extLst>
          </p:cNvPr>
          <p:cNvSpPr txBox="1"/>
          <p:nvPr/>
        </p:nvSpPr>
        <p:spPr>
          <a:xfrm>
            <a:off x="785178" y="819308"/>
            <a:ext cx="294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Drive to store</a:t>
            </a:r>
            <a:endParaRPr lang="fr-FR" sz="14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6B039C8-10AC-AA43-8736-345A2D65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304" y="6253709"/>
            <a:ext cx="1234081" cy="32101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68132A4-2A1D-1D45-8E78-7F80D33A1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58" y="1409008"/>
            <a:ext cx="2260349" cy="4854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F8B74C6-FF89-6042-8F3B-48A4EAB58BD5}"/>
              </a:ext>
            </a:extLst>
          </p:cNvPr>
          <p:cNvSpPr txBox="1"/>
          <p:nvPr/>
        </p:nvSpPr>
        <p:spPr>
          <a:xfrm>
            <a:off x="9622595" y="3890529"/>
            <a:ext cx="227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91E949-3010-D647-8C39-B23EF532BF7C}"/>
              </a:ext>
            </a:extLst>
          </p:cNvPr>
          <p:cNvSpPr txBox="1"/>
          <p:nvPr/>
        </p:nvSpPr>
        <p:spPr>
          <a:xfrm>
            <a:off x="9889020" y="4198306"/>
            <a:ext cx="174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505CD8"/>
                </a:solidFill>
                <a:latin typeface="Quicksand" pitchFamily="2" charset="0"/>
                <a:cs typeface="Poppins Black" pitchFamily="2" charset="77"/>
              </a:rPr>
              <a:t>94,65%</a:t>
            </a:r>
            <a:endParaRPr lang="fr-FR" sz="2000" b="1">
              <a:solidFill>
                <a:srgbClr val="50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1880220-4170-1141-BAD4-E02E9E227AC1}"/>
              </a:ext>
            </a:extLst>
          </p:cNvPr>
          <p:cNvSpPr txBox="1"/>
          <p:nvPr/>
        </p:nvSpPr>
        <p:spPr>
          <a:xfrm>
            <a:off x="9503179" y="4925016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d’interaction LP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73F54D9-4EF7-1346-B66C-24A4A2DF6624}"/>
              </a:ext>
            </a:extLst>
          </p:cNvPr>
          <p:cNvSpPr txBox="1"/>
          <p:nvPr/>
        </p:nvSpPr>
        <p:spPr>
          <a:xfrm>
            <a:off x="10066001" y="5232793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D3349"/>
                </a:solidFill>
                <a:latin typeface="Quicksand" pitchFamily="2" charset="0"/>
                <a:cs typeface="Poppins Black" pitchFamily="2" charset="77"/>
              </a:rPr>
              <a:t>8,25 %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6953A2F-7EB3-DA46-B630-1AD35103BB0A}"/>
              </a:ext>
            </a:extLst>
          </p:cNvPr>
          <p:cNvSpPr txBox="1"/>
          <p:nvPr/>
        </p:nvSpPr>
        <p:spPr>
          <a:xfrm>
            <a:off x="785178" y="3784300"/>
            <a:ext cx="2573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LP DTS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0EA7C6D-0682-D249-8B9E-C0E84D0274DB}"/>
              </a:ext>
            </a:extLst>
          </p:cNvPr>
          <p:cNvSpPr txBox="1"/>
          <p:nvPr/>
        </p:nvSpPr>
        <p:spPr>
          <a:xfrm>
            <a:off x="6443886" y="5471320"/>
            <a:ext cx="2589017" cy="548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ZDC 10 magasins Alinéa</a:t>
            </a:r>
          </a:p>
        </p:txBody>
      </p:sp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4415F6-58A5-DE4B-9883-CC99A143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124" y="1894493"/>
            <a:ext cx="2257783" cy="3979287"/>
          </a:xfrm>
          <a:prstGeom prst="round2SameRect">
            <a:avLst>
              <a:gd name="adj1" fmla="val 0"/>
              <a:gd name="adj2" fmla="val 9771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D53D07A-095B-F94F-A11E-CBC6895ACFCE}"/>
              </a:ext>
            </a:extLst>
          </p:cNvPr>
          <p:cNvSpPr txBox="1"/>
          <p:nvPr/>
        </p:nvSpPr>
        <p:spPr>
          <a:xfrm>
            <a:off x="6443887" y="3864030"/>
            <a:ext cx="2589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CSP + 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Famille dans le confort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Jeunes familles actives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aménagement / Décoration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41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3">
            <a:extLst>
              <a:ext uri="{FF2B5EF4-FFF2-40B4-BE49-F238E27FC236}">
                <a16:creationId xmlns:a16="http://schemas.microsoft.com/office/drawing/2014/main" id="{963A690D-89F1-3147-9B82-6F4121E49280}"/>
              </a:ext>
            </a:extLst>
          </p:cNvPr>
          <p:cNvSpPr/>
          <p:nvPr/>
        </p:nvSpPr>
        <p:spPr>
          <a:xfrm>
            <a:off x="3459516" y="1349232"/>
            <a:ext cx="2514096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AD69AB9-7C9D-7F46-AC28-A193180ACD06}"/>
              </a:ext>
            </a:extLst>
          </p:cNvPr>
          <p:cNvSpPr/>
          <p:nvPr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50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B1C9C18-096B-884F-9CD5-039979788EFF}"/>
              </a:ext>
            </a:extLst>
          </p:cNvPr>
          <p:cNvSpPr/>
          <p:nvPr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C241A39-6D0D-204A-9AF6-79644DBC8125}"/>
              </a:ext>
            </a:extLst>
          </p:cNvPr>
          <p:cNvSpPr txBox="1"/>
          <p:nvPr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40B5547-C9CF-2549-BA8E-533152497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558" y="1409008"/>
            <a:ext cx="2278320" cy="48548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33D2F76-11E2-854C-81AF-B0687910A649}"/>
              </a:ext>
            </a:extLst>
          </p:cNvPr>
          <p:cNvSpPr txBox="1"/>
          <p:nvPr/>
        </p:nvSpPr>
        <p:spPr>
          <a:xfrm>
            <a:off x="9622595" y="1821555"/>
            <a:ext cx="227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BD4F826-CC24-AF4A-8683-A9AA3E60F53C}"/>
              </a:ext>
            </a:extLst>
          </p:cNvPr>
          <p:cNvSpPr txBox="1"/>
          <p:nvPr/>
        </p:nvSpPr>
        <p:spPr>
          <a:xfrm>
            <a:off x="9889020" y="2123356"/>
            <a:ext cx="174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33 358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027119D-27DA-E548-B9B6-A3F5C4CA3D77}"/>
              </a:ext>
            </a:extLst>
          </p:cNvPr>
          <p:cNvSpPr txBox="1"/>
          <p:nvPr/>
        </p:nvSpPr>
        <p:spPr>
          <a:xfrm>
            <a:off x="9503179" y="2856042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7E04C33-A8B0-B946-A8C9-EE7968E20E30}"/>
              </a:ext>
            </a:extLst>
          </p:cNvPr>
          <p:cNvSpPr txBox="1"/>
          <p:nvPr/>
        </p:nvSpPr>
        <p:spPr>
          <a:xfrm>
            <a:off x="10066001" y="3157843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D3349"/>
                </a:solidFill>
                <a:latin typeface="Quicksand" pitchFamily="2" charset="0"/>
                <a:cs typeface="Poppins Black" pitchFamily="2" charset="77"/>
              </a:rPr>
              <a:t>2,26 %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8CA175-ED08-F748-A17C-D6C3004DABBF}"/>
              </a:ext>
            </a:extLst>
          </p:cNvPr>
          <p:cNvSpPr txBox="1"/>
          <p:nvPr/>
        </p:nvSpPr>
        <p:spPr>
          <a:xfrm>
            <a:off x="9622595" y="3890529"/>
            <a:ext cx="2275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moyen 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B990BF-C61C-6448-B19D-A7E40DBC3E05}"/>
              </a:ext>
            </a:extLst>
          </p:cNvPr>
          <p:cNvSpPr txBox="1"/>
          <p:nvPr/>
        </p:nvSpPr>
        <p:spPr>
          <a:xfrm>
            <a:off x="9889020" y="4198306"/>
            <a:ext cx="1742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505CD8"/>
                </a:solidFill>
                <a:latin typeface="Quicksand" pitchFamily="2" charset="0"/>
                <a:cs typeface="Poppins Black" pitchFamily="2" charset="77"/>
              </a:rPr>
              <a:t>15,32%</a:t>
            </a:r>
            <a:endParaRPr lang="fr-FR" sz="2000" b="1">
              <a:solidFill>
                <a:srgbClr val="505CD8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5164DD1-6294-B349-BA95-020BEF54F5CD}"/>
              </a:ext>
            </a:extLst>
          </p:cNvPr>
          <p:cNvSpPr txBox="1"/>
          <p:nvPr/>
        </p:nvSpPr>
        <p:spPr>
          <a:xfrm>
            <a:off x="9503179" y="4925016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Temps passé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FE2EA1C-3D2F-E643-90B8-31F34098B0C7}"/>
              </a:ext>
            </a:extLst>
          </p:cNvPr>
          <p:cNvSpPr txBox="1"/>
          <p:nvPr/>
        </p:nvSpPr>
        <p:spPr>
          <a:xfrm>
            <a:off x="9869043" y="5232793"/>
            <a:ext cx="178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D3349"/>
                </a:solidFill>
                <a:latin typeface="Quicksand" pitchFamily="2" charset="0"/>
                <a:cs typeface="Poppins Black" pitchFamily="2" charset="77"/>
              </a:rPr>
              <a:t>97,95 sec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179D12B-C4D7-5C4B-A70D-F2AD739CD774}"/>
              </a:ext>
            </a:extLst>
          </p:cNvPr>
          <p:cNvSpPr txBox="1"/>
          <p:nvPr/>
        </p:nvSpPr>
        <p:spPr>
          <a:xfrm>
            <a:off x="791278" y="2956794"/>
            <a:ext cx="2459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33 333 clics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D1467AE-42BB-794B-840E-23698AB14218}"/>
              </a:ext>
            </a:extLst>
          </p:cNvPr>
          <p:cNvSpPr txBox="1"/>
          <p:nvPr/>
        </p:nvSpPr>
        <p:spPr>
          <a:xfrm>
            <a:off x="785178" y="3784300"/>
            <a:ext cx="2573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3F5877-672F-B54F-8130-E14ADE25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90" y="1855827"/>
            <a:ext cx="2291444" cy="4019898"/>
          </a:xfrm>
          <a:prstGeom prst="round2SameRect">
            <a:avLst>
              <a:gd name="adj1" fmla="val 0"/>
              <a:gd name="adj2" fmla="val 10290"/>
            </a:avLst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7C31CBC-DF94-DD44-AEC0-21C14E477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631" y="5698887"/>
            <a:ext cx="312594" cy="357739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6B416AD-6AB3-5E45-8FE8-E607CB542526}"/>
              </a:ext>
            </a:extLst>
          </p:cNvPr>
          <p:cNvSpPr txBox="1"/>
          <p:nvPr/>
        </p:nvSpPr>
        <p:spPr>
          <a:xfrm>
            <a:off x="6525947" y="5727069"/>
            <a:ext cx="2790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16D18E-BA8E-3C42-DE03-043B0F0FB80A}"/>
              </a:ext>
            </a:extLst>
          </p:cNvPr>
          <p:cNvSpPr txBox="1"/>
          <p:nvPr/>
        </p:nvSpPr>
        <p:spPr>
          <a:xfrm>
            <a:off x="6434394" y="2879861"/>
            <a:ext cx="2589017" cy="76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Interstitiel, Interstitiel Cube Parallaxe, Bannière, Pavé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842265-692F-DD85-4C4A-E62578120924}"/>
              </a:ext>
            </a:extLst>
          </p:cNvPr>
          <p:cNvSpPr txBox="1"/>
          <p:nvPr/>
        </p:nvSpPr>
        <p:spPr>
          <a:xfrm>
            <a:off x="6443887" y="3864030"/>
            <a:ext cx="2589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CSP + 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Famille dans le confort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Jeunes familles actives</a:t>
            </a:r>
          </a:p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aménagement / Décoration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F1BABE0-1EC9-C356-D28A-0838AAE4F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304" y="6253709"/>
            <a:ext cx="1234081" cy="3210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73D80E2-73F5-B054-5143-02CF050033CD}"/>
              </a:ext>
            </a:extLst>
          </p:cNvPr>
          <p:cNvSpPr txBox="1"/>
          <p:nvPr/>
        </p:nvSpPr>
        <p:spPr>
          <a:xfrm>
            <a:off x="785178" y="819308"/>
            <a:ext cx="294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Drive to web</a:t>
            </a:r>
            <a:endParaRPr lang="fr-FR" sz="14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10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817C4B1-F270-C40E-8706-BE026F3F8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519" y="2124605"/>
            <a:ext cx="2608789" cy="260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4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B67D49-D2FD-4D6E-73C3-449CC5085C62}"/>
              </a:ext>
            </a:extLst>
          </p:cNvPr>
          <p:cNvSpPr txBox="1"/>
          <p:nvPr/>
        </p:nvSpPr>
        <p:spPr>
          <a:xfrm>
            <a:off x="6443889" y="2871415"/>
            <a:ext cx="2589017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Formats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Interstitiel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Pavé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Bannière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sng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Ciblage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Femmes 25-45 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Visiteurs magasins déco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Intentionnistes achat déco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Pilotage Google Analytics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ADA5371-58DF-98F9-54CF-9665145FC8E9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79 271 clics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EF0D23-29D7-8E41-8319-291EA1E7E864}"/>
              </a:ext>
            </a:extLst>
          </p:cNvPr>
          <p:cNvSpPr txBox="1"/>
          <p:nvPr/>
        </p:nvSpPr>
        <p:spPr>
          <a:xfrm>
            <a:off x="9321775" y="1783150"/>
            <a:ext cx="281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Volume de clics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réalisé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D7FDFE-69B5-20EF-4831-5B37A9B36BBC}"/>
              </a:ext>
            </a:extLst>
          </p:cNvPr>
          <p:cNvSpPr txBox="1"/>
          <p:nvPr/>
        </p:nvSpPr>
        <p:spPr>
          <a:xfrm>
            <a:off x="9640000" y="2244321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79 729</a:t>
            </a:r>
            <a:endParaRPr kumimoji="0" lang="fr-FR" sz="2000" b="1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Quicksand" pitchFamily="2" charset="0"/>
              <a:ea typeface="+mn-ea"/>
              <a:cs typeface="Poppins Black" pitchFamily="2" charset="77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9F8E93-CF8C-6E4B-0493-C701E544AED6}"/>
              </a:ext>
            </a:extLst>
          </p:cNvPr>
          <p:cNvSpPr txBox="1"/>
          <p:nvPr/>
        </p:nvSpPr>
        <p:spPr>
          <a:xfrm>
            <a:off x="9404383" y="3043419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session moyen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B0940C-9044-8490-0B29-7DE71E1C4064}"/>
              </a:ext>
            </a:extLst>
          </p:cNvPr>
          <p:cNvSpPr txBox="1"/>
          <p:nvPr/>
        </p:nvSpPr>
        <p:spPr>
          <a:xfrm>
            <a:off x="9935384" y="3361836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6,87 %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2CAEE4E-45B3-1524-DFFE-2C60C99EE359}"/>
              </a:ext>
            </a:extLst>
          </p:cNvPr>
          <p:cNvSpPr txBox="1"/>
          <p:nvPr/>
        </p:nvSpPr>
        <p:spPr>
          <a:xfrm>
            <a:off x="9683298" y="4255336"/>
            <a:ext cx="209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Taux de rebond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43DC95-7132-0524-A01C-57955DA3D1A4}"/>
              </a:ext>
            </a:extLst>
          </p:cNvPr>
          <p:cNvSpPr txBox="1"/>
          <p:nvPr/>
        </p:nvSpPr>
        <p:spPr>
          <a:xfrm>
            <a:off x="9935384" y="4574437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8989FF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47,80 %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5A176BF-37DA-7651-1D67-853459CC6D2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Trafic sur site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8A0BBB-9F88-70B6-BB82-3A2981B0222C}"/>
              </a:ext>
            </a:extLst>
          </p:cNvPr>
          <p:cNvSpPr txBox="1"/>
          <p:nvPr/>
        </p:nvSpPr>
        <p:spPr>
          <a:xfrm>
            <a:off x="9474439" y="5333629"/>
            <a:ext cx="251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334A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Temps passé</a:t>
            </a: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srgbClr val="0A334A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C0EAE1-3C1B-D06E-236A-ED94EAF6BC90}"/>
              </a:ext>
            </a:extLst>
          </p:cNvPr>
          <p:cNvSpPr txBox="1"/>
          <p:nvPr/>
        </p:nvSpPr>
        <p:spPr>
          <a:xfrm>
            <a:off x="9931632" y="5654106"/>
            <a:ext cx="1599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0D3349"/>
                </a:solidFill>
                <a:effectLst/>
                <a:uLnTx/>
                <a:uFillTx/>
                <a:latin typeface="Quicksand" pitchFamily="2" charset="0"/>
                <a:ea typeface="+mn-ea"/>
                <a:cs typeface="Poppins Black" pitchFamily="2" charset="77"/>
              </a:rPr>
              <a:t>+1 min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EE5523-F342-1585-326C-E17914069E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2356" y="5575272"/>
            <a:ext cx="345080" cy="39491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132B85-863F-7C0F-0AE0-3ED1D47F7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682" y="6036153"/>
            <a:ext cx="558416" cy="558416"/>
          </a:xfrm>
          <a:prstGeom prst="rect">
            <a:avLst/>
          </a:prstGeom>
        </p:spPr>
      </p:pic>
      <p:pic>
        <p:nvPicPr>
          <p:cNvPr id="16" name="Inter Fullscreen carrousel (1)" descr="Inter Fullscreen carrousel (1)">
            <a:hlinkClick r:id="" action="ppaction://media"/>
            <a:extLst>
              <a:ext uri="{FF2B5EF4-FFF2-40B4-BE49-F238E27FC236}">
                <a16:creationId xmlns:a16="http://schemas.microsoft.com/office/drawing/2014/main" id="{04681F07-D4CF-9DB0-3B2B-B4B49AFC2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4837" y="1913106"/>
            <a:ext cx="2040436" cy="3627441"/>
          </a:xfrm>
          <a:prstGeom prst="round2SameRect">
            <a:avLst>
              <a:gd name="adj1" fmla="val 0"/>
              <a:gd name="adj2" fmla="val 9616"/>
            </a:avLst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D4611C5-5E9E-36EB-0551-12E971DB6CCC}"/>
              </a:ext>
            </a:extLst>
          </p:cNvPr>
          <p:cNvSpPr txBox="1"/>
          <p:nvPr/>
        </p:nvSpPr>
        <p:spPr>
          <a:xfrm>
            <a:off x="785178" y="819308"/>
            <a:ext cx="294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Collection jardin</a:t>
            </a:r>
          </a:p>
        </p:txBody>
      </p:sp>
    </p:spTree>
    <p:extLst>
      <p:ext uri="{BB962C8B-B14F-4D97-AF65-F5344CB8AC3E}">
        <p14:creationId xmlns:p14="http://schemas.microsoft.com/office/powerpoint/2010/main" val="37898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697D7F-F968-2C4D-855B-2A36906F2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0" y="2232221"/>
            <a:ext cx="4140200" cy="239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8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246623" y="3069721"/>
            <a:ext cx="2993630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</a:t>
            </a:r>
            <a:r>
              <a:rPr lang="fr-FR" sz="140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demi-fixe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ZDC magasins Point P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+ exclusion des zones urbaines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Propriétaires maison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Intérêt jardin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Google Analytics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28 000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72DFFD24-2C97-4796-9244-B6C1A24CEB85}"/>
              </a:ext>
            </a:extLst>
          </p:cNvPr>
          <p:cNvSpPr txBox="1"/>
          <p:nvPr/>
        </p:nvSpPr>
        <p:spPr>
          <a:xfrm>
            <a:off x="9372576" y="1783150"/>
            <a:ext cx="2654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D167637-B4DA-4633-A70E-E88786D73357}"/>
              </a:ext>
            </a:extLst>
          </p:cNvPr>
          <p:cNvSpPr txBox="1"/>
          <p:nvPr/>
        </p:nvSpPr>
        <p:spPr>
          <a:xfrm>
            <a:off x="9608191" y="2290619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28 015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FC92CCE-8806-4C0A-B0B8-196995004327}"/>
              </a:ext>
            </a:extLst>
          </p:cNvPr>
          <p:cNvSpPr txBox="1"/>
          <p:nvPr/>
        </p:nvSpPr>
        <p:spPr>
          <a:xfrm>
            <a:off x="9372574" y="3299992"/>
            <a:ext cx="2654208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clic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53D56F2-867E-4B2F-B31C-43CD51B58B55}"/>
              </a:ext>
            </a:extLst>
          </p:cNvPr>
          <p:cNvSpPr txBox="1"/>
          <p:nvPr/>
        </p:nvSpPr>
        <p:spPr>
          <a:xfrm>
            <a:off x="9903575" y="3618409"/>
            <a:ext cx="159220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1,37%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6FDBF91-C2AC-47F1-A965-8558D5251559}"/>
              </a:ext>
            </a:extLst>
          </p:cNvPr>
          <p:cNvSpPr txBox="1"/>
          <p:nvPr/>
        </p:nvSpPr>
        <p:spPr>
          <a:xfrm>
            <a:off x="9372574" y="4687136"/>
            <a:ext cx="2654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moyen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D8164263-CD56-4614-AC33-908B95F61041}"/>
              </a:ext>
            </a:extLst>
          </p:cNvPr>
          <p:cNvSpPr txBox="1"/>
          <p:nvPr/>
        </p:nvSpPr>
        <p:spPr>
          <a:xfrm>
            <a:off x="9903575" y="5028281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36,97%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A7DFD82-3CE9-1C49-A9F1-6901D207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88" y="6038692"/>
            <a:ext cx="1276318" cy="73787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C48B24E-0C4C-7B48-890B-AA04F9709F2E}"/>
              </a:ext>
            </a:extLst>
          </p:cNvPr>
          <p:cNvSpPr txBox="1"/>
          <p:nvPr/>
        </p:nvSpPr>
        <p:spPr>
          <a:xfrm>
            <a:off x="785178" y="819308"/>
            <a:ext cx="2386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Aménagement extérieur</a:t>
            </a:r>
            <a:endParaRPr lang="fr-FR" sz="1400">
              <a:solidFill>
                <a:srgbClr val="0A334A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E5659BA-A5CD-F041-8DA0-E90B28C9E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245" y="5887169"/>
            <a:ext cx="347889" cy="398131"/>
          </a:xfrm>
          <a:prstGeom prst="rect">
            <a:avLst/>
          </a:prstGeom>
        </p:spPr>
      </p:pic>
      <p:pic>
        <p:nvPicPr>
          <p:cNvPr id="16" name="Image 15" descr="Une image contenant texte, arbre, signe, extérieur&#10;&#10;Description générée automatiquement">
            <a:extLst>
              <a:ext uri="{FF2B5EF4-FFF2-40B4-BE49-F238E27FC236}">
                <a16:creationId xmlns:a16="http://schemas.microsoft.com/office/drawing/2014/main" id="{AC7CF760-BB49-414E-85F9-577C7CF28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925" y="1783150"/>
            <a:ext cx="2055527" cy="4092444"/>
          </a:xfrm>
          <a:prstGeom prst="round2SameRect">
            <a:avLst>
              <a:gd name="adj1" fmla="val 0"/>
              <a:gd name="adj2" fmla="val 11710"/>
            </a:avLst>
          </a:prstGeom>
        </p:spPr>
      </p:pic>
    </p:spTree>
    <p:extLst>
      <p:ext uri="{BB962C8B-B14F-4D97-AF65-F5344CB8AC3E}">
        <p14:creationId xmlns:p14="http://schemas.microsoft.com/office/powerpoint/2010/main" val="362011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61A04B9-E624-A14A-AA21-9F4DEF56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100" y="2870200"/>
            <a:ext cx="5029200" cy="106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56494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Props1.xml><?xml version="1.0" encoding="utf-8"?>
<ds:datastoreItem xmlns:ds="http://schemas.openxmlformats.org/officeDocument/2006/customXml" ds:itemID="{CF9E1E86-79A0-40F2-B428-F09108CB78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800894-798C-49B6-9AF2-724E4D3F8B7D}">
  <ds:schemaRefs>
    <ds:schemaRef ds:uri="http://schemas.microsoft.com/office/2006/metadata/properties"/>
    <ds:schemaRef ds:uri="38eeb118-b2d5-4655-b795-3ade9b89244a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c7e907e2-cedb-4bef-9671-6137cbbb22c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289</Words>
  <Application>Microsoft Macintosh PowerPoint</Application>
  <PresentationFormat>Grand écran</PresentationFormat>
  <Paragraphs>116</Paragraphs>
  <Slides>10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Maison et Décoration 2023</dc:title>
  <dc:subject/>
  <dc:creator>Lucie Dodin</dc:creator>
  <cp:keywords/>
  <dc:description/>
  <cp:lastModifiedBy>Charles Addad</cp:lastModifiedBy>
  <cp:revision>2</cp:revision>
  <cp:lastPrinted>2022-09-29T11:07:20Z</cp:lastPrinted>
  <dcterms:created xsi:type="dcterms:W3CDTF">2018-07-04T14:11:06Z</dcterms:created>
  <dcterms:modified xsi:type="dcterms:W3CDTF">2023-01-04T11:39:28Z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